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9144000"/>
  <p:notesSz cx="6858000" cy="9144000"/>
  <p:embeddedFontLst>
    <p:embeddedFont>
      <p:font typeface="Helvetica Neue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0" roundtripDataSignature="AMtx7mgaWZfYd8P/EjA1XR1gAMVWBH1+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HelveticaNeue-bold.fntdata"/><Relationship Id="rId16" Type="http://schemas.openxmlformats.org/officeDocument/2006/relationships/font" Target="fonts/HelveticaNeue-regular.fntdata"/><Relationship Id="rId5" Type="http://schemas.openxmlformats.org/officeDocument/2006/relationships/slide" Target="slides/slide1.xml"/><Relationship Id="rId19" Type="http://schemas.openxmlformats.org/officeDocument/2006/relationships/font" Target="fonts/HelveticaNeue-boldItalic.fntdata"/><Relationship Id="rId6" Type="http://schemas.openxmlformats.org/officeDocument/2006/relationships/slide" Target="slides/slide2.xml"/><Relationship Id="rId18" Type="http://schemas.openxmlformats.org/officeDocument/2006/relationships/font" Target="fonts/HelveticaNeue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1" name="Google Shape;181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90" name="Google Shape;190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9" name="Google Shape;119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9" name="Google Shape;129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9" name="Google Shape;139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49" name="Google Shape;149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9" name="Google Shape;159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/>
              <a:t>case is as follows : Putting into practice what you learned by solving a real Gupta Case! (The details of the case will be worked out later as the case will be customized to econometrics students. We will be working on a quantitative case that revolves around improving healthcare in the Netherlands)</a:t>
            </a:r>
            <a:endParaRPr/>
          </a:p>
        </p:txBody>
      </p:sp>
      <p:sp>
        <p:nvSpPr>
          <p:cNvPr id="169" name="Google Shape;169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6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7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7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0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1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1.png"/><Relationship Id="rId9" Type="http://schemas.openxmlformats.org/officeDocument/2006/relationships/image" Target="../media/image4.png"/><Relationship Id="rId5" Type="http://schemas.openxmlformats.org/officeDocument/2006/relationships/image" Target="../media/image11.png"/><Relationship Id="rId6" Type="http://schemas.openxmlformats.org/officeDocument/2006/relationships/image" Target="../media/image5.png"/><Relationship Id="rId7" Type="http://schemas.openxmlformats.org/officeDocument/2006/relationships/image" Target="../media/image16.png"/><Relationship Id="rId8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png"/><Relationship Id="rId4" Type="http://schemas.openxmlformats.org/officeDocument/2006/relationships/image" Target="../media/image8.png"/><Relationship Id="rId5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4.png"/><Relationship Id="rId4" Type="http://schemas.openxmlformats.org/officeDocument/2006/relationships/image" Target="../media/image8.png"/><Relationship Id="rId5" Type="http://schemas.openxmlformats.org/officeDocument/2006/relationships/image" Target="../media/image1.png"/><Relationship Id="rId6" Type="http://schemas.openxmlformats.org/officeDocument/2006/relationships/image" Target="../media/image1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4.png"/><Relationship Id="rId4" Type="http://schemas.openxmlformats.org/officeDocument/2006/relationships/image" Target="../media/image8.png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4.png"/><Relationship Id="rId4" Type="http://schemas.openxmlformats.org/officeDocument/2006/relationships/image" Target="../media/image8.png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png"/><Relationship Id="rId4" Type="http://schemas.openxmlformats.org/officeDocument/2006/relationships/image" Target="../media/image8.png"/><Relationship Id="rId5" Type="http://schemas.openxmlformats.org/officeDocument/2006/relationships/image" Target="../media/image1.png"/><Relationship Id="rId6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4.png"/><Relationship Id="rId4" Type="http://schemas.openxmlformats.org/officeDocument/2006/relationships/image" Target="../media/image8.png"/><Relationship Id="rId5" Type="http://schemas.openxmlformats.org/officeDocument/2006/relationships/image" Target="../media/image1.png"/><Relationship Id="rId6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4.png"/><Relationship Id="rId4" Type="http://schemas.openxmlformats.org/officeDocument/2006/relationships/image" Target="../media/image8.png"/><Relationship Id="rId5" Type="http://schemas.openxmlformats.org/officeDocument/2006/relationships/image" Target="../media/image1.png"/><Relationship Id="rId6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png"/><Relationship Id="rId4" Type="http://schemas.openxmlformats.org/officeDocument/2006/relationships/image" Target="../media/image8.pn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png"/><Relationship Id="rId4" Type="http://schemas.openxmlformats.org/officeDocument/2006/relationships/image" Target="../media/image8.png"/><Relationship Id="rId5" Type="http://schemas.openxmlformats.org/officeDocument/2006/relationships/image" Target="../media/image1.png"/><Relationship Id="rId6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4.png"/><Relationship Id="rId4" Type="http://schemas.openxmlformats.org/officeDocument/2006/relationships/image" Target="../media/image8.png"/><Relationship Id="rId5" Type="http://schemas.openxmlformats.org/officeDocument/2006/relationships/image" Target="../media/image1.png"/><Relationship Id="rId6" Type="http://schemas.openxmlformats.org/officeDocument/2006/relationships/image" Target="../media/image11.png"/><Relationship Id="rId7" Type="http://schemas.openxmlformats.org/officeDocument/2006/relationships/image" Target="../media/image5.png"/><Relationship Id="rId8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77899" y="5940595"/>
            <a:ext cx="2662064" cy="6509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6502" y="-27376"/>
            <a:ext cx="3578975" cy="15834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&#10;&#10;Description automatically generated" id="90" name="Google Shape;90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08856" y="4650214"/>
            <a:ext cx="1029317" cy="5912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 with medium confidence" id="91" name="Google Shape;91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918219" y="4667004"/>
            <a:ext cx="1300792" cy="557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825834" y="4667001"/>
            <a:ext cx="1902540" cy="540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15650" y="3824875"/>
            <a:ext cx="1440973" cy="39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802538" y="3641286"/>
            <a:ext cx="1961550" cy="759782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010000" y="3220625"/>
            <a:ext cx="957125" cy="95710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213022" y="3555527"/>
            <a:ext cx="1487652" cy="759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6553823" y="3598150"/>
            <a:ext cx="2750300" cy="846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37188" y="1351677"/>
            <a:ext cx="7302748" cy="1736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0"/>
          <p:cNvSpPr txBox="1"/>
          <p:nvPr>
            <p:ph type="title"/>
          </p:nvPr>
        </p:nvSpPr>
        <p:spPr>
          <a:xfrm>
            <a:off x="434175" y="260650"/>
            <a:ext cx="8046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9E61"/>
              </a:buClr>
              <a:buSzPts val="4400"/>
              <a:buFont typeface="Helvetica Neue"/>
              <a:buNone/>
            </a:pPr>
            <a:r>
              <a:rPr b="1" lang="en-US">
                <a:solidFill>
                  <a:srgbClr val="169E6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to apply!</a:t>
            </a:r>
            <a:endParaRPr b="1">
              <a:solidFill>
                <a:srgbClr val="169E6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4" name="Google Shape;184;p10"/>
          <p:cNvSpPr txBox="1"/>
          <p:nvPr>
            <p:ph idx="1" type="body"/>
          </p:nvPr>
        </p:nvSpPr>
        <p:spPr>
          <a:xfrm>
            <a:off x="384825" y="1908250"/>
            <a:ext cx="8770500" cy="4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Application deadline </a:t>
            </a:r>
            <a:r>
              <a:rPr b="1" lang="en-US" sz="2100">
                <a:latin typeface="Helvetica Neue"/>
                <a:ea typeface="Helvetica Neue"/>
                <a:cs typeface="Helvetica Neue"/>
                <a:sym typeface="Helvetica Neue"/>
              </a:rPr>
              <a:t>Sunday 17</a:t>
            </a:r>
            <a:r>
              <a:rPr b="1" baseline="30000" lang="en-US" sz="2100">
                <a:latin typeface="Helvetica Neue"/>
                <a:ea typeface="Helvetica Neue"/>
                <a:cs typeface="Helvetica Neue"/>
                <a:sym typeface="Helvetica Neue"/>
              </a:rPr>
              <a:t>th</a:t>
            </a:r>
            <a:r>
              <a:rPr b="1" lang="en-US" sz="2100">
                <a:latin typeface="Helvetica Neue"/>
                <a:ea typeface="Helvetica Neue"/>
                <a:cs typeface="Helvetica Neue"/>
                <a:sym typeface="Helvetica Neue"/>
              </a:rPr>
              <a:t> of March at 23:59</a:t>
            </a: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!</a:t>
            </a:r>
            <a:endParaRPr/>
          </a:p>
          <a:p>
            <a:pPr indent="-22860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None/>
            </a:pPr>
            <a:r>
              <a:t/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CV</a:t>
            </a:r>
            <a:endParaRPr/>
          </a:p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Grade list</a:t>
            </a:r>
            <a:endParaRPr/>
          </a:p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Motivation letter</a:t>
            </a: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 where you: </a:t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1- Include your preferences for the different projects.</a:t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2- Talk about your motivation for the project </a:t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85" name="Google Shape;185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496" y="6669359"/>
            <a:ext cx="7488832" cy="85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77048" y="6453336"/>
            <a:ext cx="1359450" cy="389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>
            <a:off x="5639348" y="40411"/>
            <a:ext cx="3578975" cy="158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/>
          <p:nvPr>
            <p:ph type="title"/>
          </p:nvPr>
        </p:nvSpPr>
        <p:spPr>
          <a:xfrm>
            <a:off x="434175" y="260650"/>
            <a:ext cx="8046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9E61"/>
              </a:buClr>
              <a:buSzPts val="4400"/>
              <a:buFont typeface="Helvetica Neue"/>
              <a:buNone/>
            </a:pPr>
            <a:r>
              <a:rPr b="1" lang="en-US">
                <a:solidFill>
                  <a:srgbClr val="169E6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Q&amp;A</a:t>
            </a:r>
            <a:endParaRPr b="1">
              <a:solidFill>
                <a:srgbClr val="169E6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93" name="Google Shape;193;p11"/>
          <p:cNvSpPr txBox="1"/>
          <p:nvPr>
            <p:ph idx="1" type="body"/>
          </p:nvPr>
        </p:nvSpPr>
        <p:spPr>
          <a:xfrm>
            <a:off x="384825" y="1908250"/>
            <a:ext cx="8770500" cy="4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None/>
            </a:pPr>
            <a:r>
              <a:t/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Feel free to ask any questions you may have!</a:t>
            </a:r>
            <a:endParaRPr/>
          </a:p>
          <a:p>
            <a:pPr indent="-22860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None/>
            </a:pPr>
            <a:r>
              <a:t/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None/>
            </a:pPr>
            <a:r>
              <a:t/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2860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None/>
            </a:pPr>
            <a:r>
              <a:t/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2860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None/>
            </a:pPr>
            <a:r>
              <a:t/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2860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None/>
            </a:pPr>
            <a:r>
              <a:t/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2860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None/>
            </a:pPr>
            <a:r>
              <a:t/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None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Still have questions after this session? Send an email to: fcp@faector.nl</a:t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94" name="Google Shape;19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496" y="6669359"/>
            <a:ext cx="7488832" cy="85791"/>
          </a:xfrm>
          <a:prstGeom prst="rect">
            <a:avLst/>
          </a:prstGeom>
          <a:noFill/>
          <a:ln cap="flat" cmpd="sng" w="9525">
            <a:solidFill>
              <a:srgbClr val="479F6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95" name="Google Shape;195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77048" y="6453336"/>
            <a:ext cx="1359450" cy="389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>
            <a:off x="5639348" y="40411"/>
            <a:ext cx="3578975" cy="158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1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059050" y="2939250"/>
            <a:ext cx="2713776" cy="2713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 txBox="1"/>
          <p:nvPr>
            <p:ph type="title"/>
          </p:nvPr>
        </p:nvSpPr>
        <p:spPr>
          <a:xfrm>
            <a:off x="434175" y="260650"/>
            <a:ext cx="8046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9E61"/>
              </a:buClr>
              <a:buSzPts val="4400"/>
              <a:buFont typeface="Helvetica Neue"/>
              <a:buNone/>
            </a:pPr>
            <a:r>
              <a:rPr b="1" lang="en-US">
                <a:solidFill>
                  <a:srgbClr val="169E6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Agenda</a:t>
            </a:r>
            <a:endParaRPr b="1">
              <a:solidFill>
                <a:srgbClr val="169E6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4" name="Google Shape;104;p2"/>
          <p:cNvSpPr txBox="1"/>
          <p:nvPr>
            <p:ph idx="1" type="body"/>
          </p:nvPr>
        </p:nvSpPr>
        <p:spPr>
          <a:xfrm>
            <a:off x="384825" y="1908250"/>
            <a:ext cx="8770500" cy="4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What is the FAECTOR Consultancy Project (FCP)?			</a:t>
            </a:r>
            <a:endParaRPr/>
          </a:p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Project descriptions				</a:t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Workshops and consultants				</a:t>
            </a:r>
            <a:endParaRPr/>
          </a:p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How to apply			</a:t>
            </a:r>
            <a:endParaRPr/>
          </a:p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Q&amp;A			</a:t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05" name="Google Shape;10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496" y="6669359"/>
            <a:ext cx="7488832" cy="85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77048" y="6453336"/>
            <a:ext cx="1359450" cy="389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>
            <a:off x="5639348" y="40411"/>
            <a:ext cx="3578975" cy="158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type="title"/>
          </p:nvPr>
        </p:nvSpPr>
        <p:spPr>
          <a:xfrm>
            <a:off x="434175" y="260650"/>
            <a:ext cx="8046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9E61"/>
              </a:buClr>
              <a:buSzPts val="4400"/>
              <a:buFont typeface="Helvetica Neue"/>
              <a:buNone/>
            </a:pPr>
            <a:r>
              <a:rPr b="1" lang="en-US">
                <a:solidFill>
                  <a:srgbClr val="169E6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the FCP?</a:t>
            </a:r>
            <a:endParaRPr b="1">
              <a:solidFill>
                <a:srgbClr val="169E6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3" name="Google Shape;113;p3"/>
          <p:cNvSpPr txBox="1"/>
          <p:nvPr>
            <p:ph idx="1" type="body"/>
          </p:nvPr>
        </p:nvSpPr>
        <p:spPr>
          <a:xfrm>
            <a:off x="384825" y="1908250"/>
            <a:ext cx="8770500" cy="4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Gain data consulting experience while making a positive impact</a:t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Consultancy firm and a non-profit organization</a:t>
            </a:r>
            <a:endParaRPr/>
          </a:p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G</a:t>
            </a: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roups of 4/5 students guided by a professional data consultant.</a:t>
            </a:r>
            <a:endParaRPr/>
          </a:p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10-week project – kick-off on 28</a:t>
            </a:r>
            <a:r>
              <a:rPr baseline="30000" lang="en-US" sz="2100">
                <a:latin typeface="Helvetica Neue"/>
                <a:ea typeface="Helvetica Neue"/>
                <a:cs typeface="Helvetica Neue"/>
                <a:sym typeface="Helvetica Neue"/>
              </a:rPr>
              <a:t>th</a:t>
            </a: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 of March till the </a:t>
            </a:r>
            <a:r>
              <a:rPr lang="en-US" sz="21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mid</a:t>
            </a:r>
            <a:r>
              <a:rPr lang="en-US" sz="21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June</a:t>
            </a: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. </a:t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3 workshops by professional data consultants.</a:t>
            </a:r>
            <a:endParaRPr/>
          </a:p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Workload ~ 5 hours a week (worth 2 ECTS)</a:t>
            </a:r>
            <a:endParaRPr/>
          </a:p>
          <a:p>
            <a:pPr indent="-22860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None/>
            </a:pPr>
            <a:r>
              <a:t/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14" name="Google Shape;11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496" y="6669359"/>
            <a:ext cx="7488832" cy="85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77048" y="6453336"/>
            <a:ext cx="1359450" cy="389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>
            <a:off x="5639348" y="40411"/>
            <a:ext cx="3578975" cy="158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/>
          <p:nvPr>
            <p:ph type="title"/>
          </p:nvPr>
        </p:nvSpPr>
        <p:spPr>
          <a:xfrm>
            <a:off x="434175" y="260650"/>
            <a:ext cx="8046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9E61"/>
              </a:buClr>
              <a:buSzPts val="4400"/>
              <a:buFont typeface="Helvetica Neue"/>
              <a:buNone/>
            </a:pPr>
            <a:r>
              <a:rPr b="1" lang="en-US">
                <a:solidFill>
                  <a:srgbClr val="169E6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Projects</a:t>
            </a:r>
            <a:endParaRPr b="1">
              <a:solidFill>
                <a:srgbClr val="169E6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2" name="Google Shape;122;p5"/>
          <p:cNvSpPr txBox="1"/>
          <p:nvPr>
            <p:ph idx="1" type="body"/>
          </p:nvPr>
        </p:nvSpPr>
        <p:spPr>
          <a:xfrm>
            <a:off x="186750" y="2053963"/>
            <a:ext cx="8770500" cy="4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None/>
            </a:pPr>
            <a:r>
              <a:rPr i="1" lang="en-US" sz="3000">
                <a:latin typeface="Helvetica Neue"/>
                <a:ea typeface="Helvetica Neue"/>
                <a:cs typeface="Helvetica Neue"/>
                <a:sym typeface="Helvetica Neue"/>
              </a:rPr>
              <a:t>Model building  and Sensitivity Analysis Case</a:t>
            </a:r>
            <a:endParaRPr sz="29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81000" lvl="0" marL="381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700"/>
              <a:buFont typeface="Helvetica Neue"/>
              <a:buChar char="•"/>
            </a:pPr>
            <a:r>
              <a:rPr lang="en-US" sz="2700">
                <a:latin typeface="Helvetica Neue"/>
                <a:ea typeface="Helvetica Neue"/>
                <a:cs typeface="Helvetica Neue"/>
                <a:sym typeface="Helvetica Neue"/>
              </a:rPr>
              <a:t>Support Farmers transitioning towards a sustainable business structure </a:t>
            </a:r>
            <a:endParaRPr sz="27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81000" lvl="0" marL="381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700"/>
              <a:buFont typeface="Helvetica Neue"/>
              <a:buChar char="•"/>
            </a:pPr>
            <a:r>
              <a:rPr lang="en-US" sz="2700">
                <a:latin typeface="Helvetica Neue"/>
                <a:ea typeface="Helvetica Neue"/>
                <a:cs typeface="Helvetica Neue"/>
                <a:sym typeface="Helvetica Neue"/>
              </a:rPr>
              <a:t>Model-intensive, build and adapt models</a:t>
            </a:r>
            <a:endParaRPr sz="2700">
              <a:solidFill>
                <a:srgbClr val="479F6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81000" lvl="0" marL="381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Font typeface="Helvetica Neue"/>
              <a:buChar char="•"/>
            </a:pPr>
            <a:r>
              <a:rPr lang="en-US" sz="2700">
                <a:latin typeface="Helvetica Neue"/>
                <a:ea typeface="Helvetica Neue"/>
                <a:cs typeface="Helvetica Neue"/>
                <a:sym typeface="Helvetica Neue"/>
              </a:rPr>
              <a:t>Support Wij.land in their data-strategy and measure effects of small changes</a:t>
            </a:r>
            <a:endParaRPr sz="27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23" name="Google Shape;12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496" y="6669359"/>
            <a:ext cx="7488832" cy="85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77048" y="6453336"/>
            <a:ext cx="1359450" cy="389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>
            <a:off x="5639348" y="40411"/>
            <a:ext cx="3578975" cy="158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31075" y="483265"/>
            <a:ext cx="2561024" cy="697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"/>
          <p:cNvSpPr txBox="1"/>
          <p:nvPr>
            <p:ph type="title"/>
          </p:nvPr>
        </p:nvSpPr>
        <p:spPr>
          <a:xfrm>
            <a:off x="434175" y="260650"/>
            <a:ext cx="8046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9E61"/>
              </a:buClr>
              <a:buSzPts val="4400"/>
              <a:buFont typeface="Helvetica Neue"/>
              <a:buNone/>
            </a:pPr>
            <a:r>
              <a:rPr b="1" lang="en-US">
                <a:solidFill>
                  <a:srgbClr val="169E6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Projects</a:t>
            </a:r>
            <a:endParaRPr b="1">
              <a:solidFill>
                <a:srgbClr val="169E6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2" name="Google Shape;132;p4"/>
          <p:cNvSpPr txBox="1"/>
          <p:nvPr>
            <p:ph idx="1" type="body"/>
          </p:nvPr>
        </p:nvSpPr>
        <p:spPr>
          <a:xfrm>
            <a:off x="384825" y="1908250"/>
            <a:ext cx="8770500" cy="4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8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None/>
            </a:pPr>
            <a:r>
              <a:rPr i="1" lang="en-US" sz="2100">
                <a:latin typeface="Helvetica Neue"/>
                <a:ea typeface="Helvetica Neue"/>
                <a:cs typeface="Helvetica Neue"/>
                <a:sym typeface="Helvetica Neue"/>
              </a:rPr>
              <a:t>Score Model Donor C</a:t>
            </a:r>
            <a:r>
              <a:rPr i="1" lang="en-US" sz="2100">
                <a:latin typeface="Helvetica Neue"/>
                <a:ea typeface="Helvetica Neue"/>
                <a:cs typeface="Helvetica Neue"/>
                <a:sym typeface="Helvetica Neue"/>
              </a:rPr>
              <a:t>ase</a:t>
            </a:r>
            <a:endParaRPr i="1" sz="21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38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None/>
            </a:pPr>
            <a:r>
              <a:rPr lang="en-US" sz="2000">
                <a:latin typeface="Helvetica Neue"/>
                <a:ea typeface="Helvetica Neue"/>
                <a:cs typeface="Helvetica Neue"/>
                <a:sym typeface="Helvetica Neue"/>
              </a:rPr>
              <a:t>You will answer the following questions:</a:t>
            </a:r>
            <a:endParaRPr sz="2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85750" lvl="0" marL="3238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b="0" i="0" lang="en-US" sz="1800">
                <a:latin typeface="Helvetica Neue"/>
                <a:ea typeface="Helvetica Neue"/>
                <a:cs typeface="Helvetica Neue"/>
                <a:sym typeface="Helvetica Neue"/>
              </a:rPr>
              <a:t>Which</a:t>
            </a:r>
            <a:r>
              <a:rPr lang="en-US" sz="1800">
                <a:latin typeface="Helvetica Neue"/>
                <a:ea typeface="Helvetica Neue"/>
                <a:cs typeface="Helvetica Neue"/>
                <a:sym typeface="Helvetica Neue"/>
              </a:rPr>
              <a:t> donors are suited for what medium of marketing</a:t>
            </a:r>
            <a:r>
              <a:rPr b="0" i="0" lang="en-US" sz="1800">
                <a:latin typeface="Helvetica Neue"/>
                <a:ea typeface="Helvetica Neue"/>
                <a:cs typeface="Helvetica Neue"/>
                <a:sym typeface="Helvetica Neue"/>
              </a:rPr>
              <a:t>?</a:t>
            </a:r>
            <a:endParaRPr>
              <a:highlight>
                <a:srgbClr val="CC0000"/>
              </a:highlight>
            </a:endParaRPr>
          </a:p>
          <a:p>
            <a:pPr indent="-285750" lvl="0" marL="3238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b="0" i="0" lang="en-US" sz="1800">
                <a:latin typeface="Helvetica Neue"/>
                <a:ea typeface="Helvetica Neue"/>
                <a:cs typeface="Helvetica Neue"/>
                <a:sym typeface="Helvetica Neue"/>
              </a:rPr>
              <a:t>Which </a:t>
            </a:r>
            <a:r>
              <a:rPr lang="en-US" sz="1800">
                <a:latin typeface="Helvetica Neue"/>
                <a:ea typeface="Helvetica Neue"/>
                <a:cs typeface="Helvetica Neue"/>
                <a:sym typeface="Helvetica Neue"/>
              </a:rPr>
              <a:t>actions could cause </a:t>
            </a:r>
            <a:r>
              <a:rPr lang="en-US" sz="1800">
                <a:latin typeface="Helvetica Neue"/>
                <a:ea typeface="Helvetica Neue"/>
                <a:cs typeface="Helvetica Neue"/>
                <a:sym typeface="Helvetica Neue"/>
              </a:rPr>
              <a:t>response</a:t>
            </a:r>
            <a:r>
              <a:rPr lang="en-US" sz="1800">
                <a:latin typeface="Helvetica Neue"/>
                <a:ea typeface="Helvetica Neue"/>
                <a:cs typeface="Helvetica Neue"/>
                <a:sym typeface="Helvetica Neue"/>
              </a:rPr>
              <a:t> rates from a pool of 40,000 previous donors  to rise</a:t>
            </a:r>
            <a:r>
              <a:rPr b="0" i="0" lang="en-US" sz="1800">
                <a:latin typeface="Helvetica Neue"/>
                <a:ea typeface="Helvetica Neue"/>
                <a:cs typeface="Helvetica Neue"/>
                <a:sym typeface="Helvetica Neue"/>
              </a:rPr>
              <a:t>?</a:t>
            </a:r>
            <a:endParaRPr/>
          </a:p>
          <a:p>
            <a:pPr indent="-285750" lvl="0" marL="3238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1800">
                <a:latin typeface="Helvetica Neue"/>
                <a:ea typeface="Helvetica Neue"/>
                <a:cs typeface="Helvetica Neue"/>
                <a:sym typeface="Helvetica Neue"/>
              </a:rPr>
              <a:t>Which action can allow our campaign costs to fall?</a:t>
            </a:r>
            <a:endParaRPr/>
          </a:p>
          <a:p>
            <a:pPr indent="-285750" lvl="0" marL="3238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b="0" i="0" lang="en-US" sz="1800">
                <a:latin typeface="Helvetica Neue"/>
                <a:ea typeface="Helvetica Neue"/>
                <a:cs typeface="Helvetica Neue"/>
                <a:sym typeface="Helvetica Neue"/>
              </a:rPr>
              <a:t>What</a:t>
            </a:r>
            <a:r>
              <a:rPr lang="en-US" sz="1800">
                <a:latin typeface="Helvetica Neue"/>
                <a:ea typeface="Helvetica Neue"/>
                <a:cs typeface="Helvetica Neue"/>
                <a:sym typeface="Helvetica Neue"/>
              </a:rPr>
              <a:t> data can we use from previous campaigns to best inform all of the above</a:t>
            </a:r>
            <a:r>
              <a:rPr b="0" i="0" lang="en-US" sz="1800">
                <a:latin typeface="Helvetica Neue"/>
                <a:ea typeface="Helvetica Neue"/>
                <a:cs typeface="Helvetica Neue"/>
                <a:sym typeface="Helvetica Neue"/>
              </a:rPr>
              <a:t>?</a:t>
            </a:r>
            <a:endParaRPr/>
          </a:p>
          <a:p>
            <a:pPr indent="-209550" lvl="0" marL="381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None/>
            </a:pPr>
            <a:r>
              <a:t/>
            </a:r>
            <a:endParaRPr sz="2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33" name="Google Shape;13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496" y="6669359"/>
            <a:ext cx="7488832" cy="85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77048" y="6453336"/>
            <a:ext cx="1359450" cy="389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>
            <a:off x="5639348" y="40411"/>
            <a:ext cx="3578975" cy="158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982200" y="260649"/>
            <a:ext cx="2950860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"/>
          <p:cNvSpPr txBox="1"/>
          <p:nvPr>
            <p:ph type="title"/>
          </p:nvPr>
        </p:nvSpPr>
        <p:spPr>
          <a:xfrm>
            <a:off x="434175" y="260650"/>
            <a:ext cx="8046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9E61"/>
              </a:buClr>
              <a:buSzPts val="4400"/>
              <a:buFont typeface="Helvetica Neue"/>
              <a:buNone/>
            </a:pPr>
            <a:r>
              <a:rPr b="1" lang="en-US">
                <a:solidFill>
                  <a:srgbClr val="169E6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Projects</a:t>
            </a:r>
            <a:endParaRPr b="1">
              <a:solidFill>
                <a:srgbClr val="169E6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42" name="Google Shape;142;p7"/>
          <p:cNvSpPr txBox="1"/>
          <p:nvPr>
            <p:ph idx="1" type="body"/>
          </p:nvPr>
        </p:nvSpPr>
        <p:spPr>
          <a:xfrm>
            <a:off x="384825" y="1908250"/>
            <a:ext cx="8770500" cy="4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8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None/>
            </a:pPr>
            <a:r>
              <a:rPr i="1" lang="en-US" sz="2100">
                <a:latin typeface="Helvetica Neue"/>
                <a:ea typeface="Helvetica Neue"/>
                <a:cs typeface="Helvetica Neue"/>
                <a:sym typeface="Helvetica Neue"/>
              </a:rPr>
              <a:t>Advanced Marketing Case</a:t>
            </a:r>
            <a:endParaRPr/>
          </a:p>
          <a:p>
            <a:pPr indent="-342900" lvl="0" marL="381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/>
              <a:t>Using data of two analyses of optimal </a:t>
            </a:r>
            <a:r>
              <a:rPr lang="en-US"/>
              <a:t>email 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and mail outreach from donors.</a:t>
            </a:r>
            <a:endParaRPr/>
          </a:p>
          <a:p>
            <a:pPr indent="-342900" lvl="0" marL="381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/>
              <a:t>Performing</a:t>
            </a:r>
            <a:r>
              <a:rPr lang="en-US"/>
              <a:t> a joint analysis and overview of a mix of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mail, email and </a:t>
            </a:r>
            <a:r>
              <a:rPr lang="en-US"/>
              <a:t>telemarketing</a:t>
            </a:r>
            <a:r>
              <a:rPr lang="en-US"/>
              <a:t> outreach all at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once</a:t>
            </a:r>
            <a:endParaRPr/>
          </a:p>
        </p:txBody>
      </p:sp>
      <p:pic>
        <p:nvPicPr>
          <p:cNvPr id="143" name="Google Shape;14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496" y="6669359"/>
            <a:ext cx="7488832" cy="85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77048" y="6453336"/>
            <a:ext cx="1359450" cy="389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>
            <a:off x="5639348" y="40411"/>
            <a:ext cx="3578975" cy="158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387350" y="173849"/>
            <a:ext cx="1513775" cy="1513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"/>
          <p:cNvSpPr txBox="1"/>
          <p:nvPr>
            <p:ph type="title"/>
          </p:nvPr>
        </p:nvSpPr>
        <p:spPr>
          <a:xfrm>
            <a:off x="434175" y="260650"/>
            <a:ext cx="8046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9E61"/>
              </a:buClr>
              <a:buSzPts val="4400"/>
              <a:buFont typeface="Helvetica Neue"/>
              <a:buNone/>
            </a:pPr>
            <a:r>
              <a:rPr b="1" lang="en-US">
                <a:solidFill>
                  <a:srgbClr val="169E6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Projects</a:t>
            </a:r>
            <a:endParaRPr b="1">
              <a:solidFill>
                <a:srgbClr val="169E6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2" name="Google Shape;152;p6"/>
          <p:cNvSpPr txBox="1"/>
          <p:nvPr>
            <p:ph idx="1" type="body"/>
          </p:nvPr>
        </p:nvSpPr>
        <p:spPr>
          <a:xfrm>
            <a:off x="384825" y="1908250"/>
            <a:ext cx="8770500" cy="4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8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None/>
            </a:pPr>
            <a:r>
              <a:rPr i="1" lang="en-US" sz="2100">
                <a:latin typeface="Helvetica Neue"/>
                <a:ea typeface="Helvetica Neue"/>
                <a:cs typeface="Helvetica Neue"/>
                <a:sym typeface="Helvetica Neue"/>
              </a:rPr>
              <a:t>Financial Network Analysis</a:t>
            </a:r>
            <a:endParaRPr/>
          </a:p>
          <a:p>
            <a:pPr indent="-342900" lvl="0" marL="381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000">
                <a:latin typeface="Helvetica Neue"/>
                <a:ea typeface="Helvetica Neue"/>
                <a:cs typeface="Helvetica Neue"/>
                <a:sym typeface="Helvetica Neue"/>
              </a:rPr>
              <a:t>Work on a large digitised financial transaction dataset.</a:t>
            </a:r>
            <a:endParaRPr/>
          </a:p>
          <a:p>
            <a:pPr indent="-336550" lvl="0" marL="381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000"/>
              <a:buFont typeface="Helvetica Neue"/>
              <a:buChar char="•"/>
            </a:pPr>
            <a:r>
              <a:rPr lang="en-US" sz="2000">
                <a:latin typeface="Helvetica Neue"/>
                <a:ea typeface="Helvetica Neue"/>
                <a:cs typeface="Helvetica Neue"/>
                <a:sym typeface="Helvetica Neue"/>
              </a:rPr>
              <a:t>Discover insights into the historical financial dynamics on a granular</a:t>
            </a:r>
            <a:endParaRPr sz="2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Helvetica Neue"/>
                <a:ea typeface="Helvetica Neue"/>
                <a:cs typeface="Helvetica Neue"/>
                <a:sym typeface="Helvetica Neue"/>
              </a:rPr>
              <a:t>and sectoral level.</a:t>
            </a:r>
            <a:endParaRPr sz="2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92100" lvl="0" marL="381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1300"/>
              <a:buFont typeface="Helvetica Neue"/>
              <a:buChar char="•"/>
            </a:pPr>
            <a:r>
              <a:rPr lang="en-US" sz="2000">
                <a:latin typeface="Helvetica Neue"/>
                <a:ea typeface="Helvetica Neue"/>
                <a:cs typeface="Helvetica Neue"/>
                <a:sym typeface="Helvetica Neue"/>
              </a:rPr>
              <a:t>Present such findings in a way that can convince funding agencies </a:t>
            </a:r>
            <a:endParaRPr sz="2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Helvetica Neue"/>
                <a:ea typeface="Helvetica Neue"/>
                <a:cs typeface="Helvetica Neue"/>
                <a:sym typeface="Helvetica Neue"/>
              </a:rPr>
              <a:t>that what you have found makes digitising the Archives an</a:t>
            </a:r>
            <a:endParaRPr sz="2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Helvetica Neue"/>
                <a:ea typeface="Helvetica Neue"/>
                <a:cs typeface="Helvetica Neue"/>
                <a:sym typeface="Helvetica Neue"/>
              </a:rPr>
              <a:t>important goal.</a:t>
            </a:r>
            <a:endParaRPr sz="2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53" name="Google Shape;15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496" y="6669359"/>
            <a:ext cx="7488832" cy="85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77048" y="6453336"/>
            <a:ext cx="1359450" cy="389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>
            <a:off x="5639348" y="40411"/>
            <a:ext cx="3578975" cy="158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265051" y="260653"/>
            <a:ext cx="1988173" cy="101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"/>
          <p:cNvSpPr txBox="1"/>
          <p:nvPr>
            <p:ph type="title"/>
          </p:nvPr>
        </p:nvSpPr>
        <p:spPr>
          <a:xfrm>
            <a:off x="434175" y="260650"/>
            <a:ext cx="8046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9E61"/>
              </a:buClr>
              <a:buSzPts val="4400"/>
              <a:buFont typeface="Helvetica Neue"/>
              <a:buNone/>
            </a:pPr>
            <a:r>
              <a:rPr b="1" lang="en-US">
                <a:solidFill>
                  <a:srgbClr val="169E6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Projects</a:t>
            </a:r>
            <a:endParaRPr b="1">
              <a:solidFill>
                <a:srgbClr val="169E6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62" name="Google Shape;162;p8"/>
          <p:cNvSpPr txBox="1"/>
          <p:nvPr>
            <p:ph idx="1" type="body"/>
          </p:nvPr>
        </p:nvSpPr>
        <p:spPr>
          <a:xfrm>
            <a:off x="384825" y="1908250"/>
            <a:ext cx="8770500" cy="4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38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None/>
            </a:pPr>
            <a:r>
              <a:rPr i="1" lang="en-US" sz="2100">
                <a:latin typeface="Helvetica Neue"/>
                <a:ea typeface="Helvetica Neue"/>
                <a:cs typeface="Helvetica Neue"/>
                <a:sym typeface="Helvetica Neue"/>
              </a:rPr>
              <a:t>Potential High donor </a:t>
            </a:r>
            <a:r>
              <a:rPr i="1" lang="en-US" sz="2100">
                <a:latin typeface="Helvetica Neue"/>
                <a:ea typeface="Helvetica Neue"/>
                <a:cs typeface="Helvetica Neue"/>
                <a:sym typeface="Helvetica Neue"/>
              </a:rPr>
              <a:t>forecasting</a:t>
            </a:r>
            <a:r>
              <a:rPr i="1" lang="en-US" sz="2100">
                <a:latin typeface="Helvetica Neue"/>
                <a:ea typeface="Helvetica Neue"/>
                <a:cs typeface="Helvetica Neue"/>
                <a:sym typeface="Helvetica Neue"/>
              </a:rPr>
              <a:t> Case</a:t>
            </a:r>
            <a:endParaRPr/>
          </a:p>
          <a:p>
            <a:pPr indent="-355600" lvl="0" marL="381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300"/>
              <a:buFont typeface="Helvetica Neue"/>
              <a:buChar char="•"/>
            </a:pPr>
            <a:r>
              <a:rPr lang="en-US" sz="2300">
                <a:latin typeface="Helvetica Neue"/>
                <a:ea typeface="Helvetica Neue"/>
                <a:cs typeface="Helvetica Neue"/>
                <a:sym typeface="Helvetica Neue"/>
              </a:rPr>
              <a:t>Predict the likelihood of an existing donor entering</a:t>
            </a:r>
            <a:endParaRPr sz="23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latin typeface="Helvetica Neue"/>
                <a:ea typeface="Helvetica Neue"/>
                <a:cs typeface="Helvetica Neue"/>
                <a:sym typeface="Helvetica Neue"/>
              </a:rPr>
              <a:t>the “major donor” segment.</a:t>
            </a:r>
            <a:endParaRPr sz="23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55600" lvl="0" marL="381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300"/>
              <a:buFont typeface="Helvetica Neue"/>
              <a:buChar char="•"/>
            </a:pPr>
            <a:r>
              <a:rPr lang="en-US" sz="2300">
                <a:latin typeface="Helvetica Neue"/>
                <a:ea typeface="Helvetica Neue"/>
                <a:cs typeface="Helvetica Neue"/>
                <a:sym typeface="Helvetica Neue"/>
              </a:rPr>
              <a:t>Work with historical donor behaviour and engagement patterns.</a:t>
            </a:r>
            <a:endParaRPr sz="23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55600" lvl="0" marL="381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300"/>
              <a:buFont typeface="Helvetica Neue"/>
              <a:buChar char="•"/>
            </a:pPr>
            <a:r>
              <a:rPr lang="en-US" sz="2300">
                <a:latin typeface="Helvetica Neue"/>
                <a:ea typeface="Helvetica Neue"/>
                <a:cs typeface="Helvetica Neue"/>
                <a:sym typeface="Helvetica Neue"/>
              </a:rPr>
              <a:t>How can these findings be used in originating a marketing strategy.</a:t>
            </a:r>
            <a:endParaRPr sz="23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63" name="Google Shape;163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496" y="6669359"/>
            <a:ext cx="7488832" cy="85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77048" y="6453336"/>
            <a:ext cx="1359450" cy="389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>
            <a:off x="5639348" y="40411"/>
            <a:ext cx="3578975" cy="158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898900" y="302675"/>
            <a:ext cx="3578977" cy="11009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9"/>
          <p:cNvSpPr txBox="1"/>
          <p:nvPr>
            <p:ph type="title"/>
          </p:nvPr>
        </p:nvSpPr>
        <p:spPr>
          <a:xfrm>
            <a:off x="434175" y="260650"/>
            <a:ext cx="8046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9E61"/>
              </a:buClr>
              <a:buSzPts val="4400"/>
              <a:buFont typeface="Helvetica Neue"/>
              <a:buNone/>
            </a:pPr>
            <a:r>
              <a:rPr b="1" lang="en-US">
                <a:solidFill>
                  <a:srgbClr val="169E6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Consultants</a:t>
            </a:r>
            <a:endParaRPr b="1">
              <a:solidFill>
                <a:srgbClr val="169E6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2" name="Google Shape;172;p9"/>
          <p:cNvSpPr txBox="1"/>
          <p:nvPr>
            <p:ph idx="1" type="body"/>
          </p:nvPr>
        </p:nvSpPr>
        <p:spPr>
          <a:xfrm>
            <a:off x="384825" y="1908250"/>
            <a:ext cx="8770500" cy="4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Each project has a coach from Amsterdam Data Collective or MIcompany. </a:t>
            </a:r>
            <a:endParaRPr/>
          </a:p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There will be three training sessions</a:t>
            </a:r>
            <a:endParaRPr/>
          </a:p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28</a:t>
            </a:r>
            <a:r>
              <a:rPr baseline="30000" lang="en-US" sz="2100">
                <a:latin typeface="Helvetica Neue"/>
                <a:ea typeface="Helvetica Neue"/>
                <a:cs typeface="Helvetica Neue"/>
                <a:sym typeface="Helvetica Neue"/>
              </a:rPr>
              <a:t>th</a:t>
            </a: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 of March: Amsterdam Data Collective:</a:t>
            </a:r>
            <a:b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Programme Management Training</a:t>
            </a:r>
            <a:endParaRPr/>
          </a:p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rPr baseline="30000" lang="en-US" sz="2100">
                <a:latin typeface="Helvetica Neue"/>
                <a:ea typeface="Helvetica Neue"/>
                <a:cs typeface="Helvetica Neue"/>
                <a:sym typeface="Helvetica Neue"/>
              </a:rPr>
              <a:t>th</a:t>
            </a: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 of April: Gupta Strategists:</a:t>
            </a:r>
            <a:b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Problem Structuring and Case workshops </a:t>
            </a:r>
            <a:endParaRPr/>
          </a:p>
          <a:p>
            <a:pPr indent="-361950" lvl="0" marL="4000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653"/>
              </a:buClr>
              <a:buSzPts val="2100"/>
              <a:buChar char="•"/>
            </a:pP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30</a:t>
            </a:r>
            <a:r>
              <a:rPr baseline="30000" lang="en-US" sz="2100">
                <a:latin typeface="Helvetica Neue"/>
                <a:ea typeface="Helvetica Neue"/>
                <a:cs typeface="Helvetica Neue"/>
                <a:sym typeface="Helvetica Neue"/>
              </a:rPr>
              <a:t>th</a:t>
            </a: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 of May: Micompany:</a:t>
            </a:r>
            <a:b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2100">
                <a:latin typeface="Helvetica Neue"/>
                <a:ea typeface="Helvetica Neue"/>
                <a:cs typeface="Helvetica Neue"/>
                <a:sym typeface="Helvetica Neue"/>
              </a:rPr>
              <a:t>Presentation training</a:t>
            </a:r>
            <a:endParaRPr/>
          </a:p>
        </p:txBody>
      </p:sp>
      <p:pic>
        <p:nvPicPr>
          <p:cNvPr id="173" name="Google Shape;17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496" y="6669359"/>
            <a:ext cx="7488832" cy="85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77048" y="6453336"/>
            <a:ext cx="1359450" cy="389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>
            <a:off x="5639348" y="40411"/>
            <a:ext cx="3578975" cy="15834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&#10;&#10;Description automatically generated" id="176" name="Google Shape;176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145756" y="1252339"/>
            <a:ext cx="1029317" cy="5912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 with medium confidence" id="177" name="Google Shape;177;p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655119" y="1269129"/>
            <a:ext cx="1300792" cy="557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62734" y="1269126"/>
            <a:ext cx="1902540" cy="54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2023-03-05T20:05:32Z</dcterms:created>
  <dc:creator>Isabel Dagelet</dc:creator>
</cp:coreProperties>
</file>